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81" r:id="rId7"/>
    <p:sldId id="280" r:id="rId8"/>
    <p:sldId id="263" r:id="rId9"/>
    <p:sldId id="264" r:id="rId10"/>
    <p:sldId id="265" r:id="rId11"/>
    <p:sldId id="266" r:id="rId12"/>
    <p:sldId id="279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77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34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42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88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30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9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5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5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09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26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2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xf9ZyZaE9Q" TargetMode="External"/><Relationship Id="rId3" Type="http://schemas.openxmlformats.org/officeDocument/2006/relationships/hyperlink" Target="http://www.physics4kids.com/files/motion_laws.html" TargetMode="External"/><Relationship Id="rId7" Type="http://schemas.openxmlformats.org/officeDocument/2006/relationships/hyperlink" Target="https://www.youtube.com/watch?v=3jVHQ8bECI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YVMlmL0BPQ" TargetMode="External"/><Relationship Id="rId5" Type="http://schemas.openxmlformats.org/officeDocument/2006/relationships/hyperlink" Target="https://www.youtube.com/watch?time_continue=370&amp;v=KvPF0cQUW7s" TargetMode="External"/><Relationship Id="rId4" Type="http://schemas.openxmlformats.org/officeDocument/2006/relationships/hyperlink" Target="https://phet.colorado.edu/en/simulation/forces-and-motion-bas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Course Name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9C1AF"/>
                </a:solidFill>
              </a:rPr>
              <a:t>Newton’s </a:t>
            </a:r>
            <a:r>
              <a:rPr lang="en-US" dirty="0">
                <a:solidFill>
                  <a:srgbClr val="29C1AF"/>
                </a:solidFill>
              </a:rPr>
              <a:t>laws of motion</a:t>
            </a: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1st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/>
              <a:t>Objects on </a:t>
            </a:r>
            <a:r>
              <a:rPr lang="en-US" sz="3000" dirty="0" smtClean="0"/>
              <a:t>earth are </a:t>
            </a:r>
            <a:r>
              <a:rPr lang="en-US" sz="3000" dirty="0"/>
              <a:t>under the influence of friction. </a:t>
            </a:r>
            <a:r>
              <a:rPr lang="en-US" sz="3000" dirty="0" smtClean="0"/>
              <a:t>This is unlike </a:t>
            </a:r>
            <a:r>
              <a:rPr lang="en-US" sz="3000" dirty="0"/>
              <a:t>the frictionless space </a:t>
            </a:r>
            <a:r>
              <a:rPr lang="en-US" sz="3000" dirty="0" smtClean="0"/>
              <a:t>that the </a:t>
            </a:r>
            <a:r>
              <a:rPr lang="en-US" sz="3000" dirty="0"/>
              <a:t>moon travels </a:t>
            </a:r>
            <a:r>
              <a:rPr lang="en-US" sz="3000" dirty="0" smtClean="0"/>
              <a:t>through. 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/>
              <a:t>The unbalanced force that acts on an object in </a:t>
            </a:r>
            <a:r>
              <a:rPr lang="en-US" sz="3000" dirty="0" smtClean="0"/>
              <a:t>motion is </a:t>
            </a:r>
            <a:r>
              <a:rPr lang="en-US" sz="3000" b="1" u="sng" dirty="0" smtClean="0"/>
              <a:t>friction</a:t>
            </a:r>
            <a:r>
              <a:rPr lang="en-US" sz="3000" dirty="0" smtClean="0"/>
              <a:t>.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1st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The four </a:t>
            </a:r>
            <a:r>
              <a:rPr lang="en-US" sz="3000" dirty="0"/>
              <a:t>main types of friction: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Sliding friction: </a:t>
            </a:r>
            <a:r>
              <a:rPr lang="en-US" sz="3000" dirty="0">
                <a:solidFill>
                  <a:srgbClr val="0070C0"/>
                </a:solidFill>
              </a:rPr>
              <a:t>ice skating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Rolling friction: </a:t>
            </a:r>
            <a:r>
              <a:rPr lang="en-US" sz="3000" dirty="0">
                <a:solidFill>
                  <a:srgbClr val="FF0000"/>
                </a:solidFill>
              </a:rPr>
              <a:t>bowling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Fluid friction (air or liquid): </a:t>
            </a:r>
            <a:r>
              <a:rPr lang="en-US" sz="3000" dirty="0">
                <a:solidFill>
                  <a:srgbClr val="7030A0"/>
                </a:solidFill>
              </a:rPr>
              <a:t>air or water resistance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000" dirty="0"/>
              <a:t>Static friction: </a:t>
            </a:r>
            <a:r>
              <a:rPr lang="en-US" sz="3000" dirty="0">
                <a:solidFill>
                  <a:schemeClr val="accent3">
                    <a:lumMod val="75000"/>
                  </a:schemeClr>
                </a:solidFill>
              </a:rPr>
              <a:t>initial friction when moving an object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000" b="1" dirty="0" smtClean="0"/>
              <a:t>1st Law of Motion:</a:t>
            </a:r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To summarise:</a:t>
            </a:r>
          </a:p>
          <a:p>
            <a:r>
              <a:rPr lang="en-GB" sz="3000" dirty="0" smtClean="0"/>
              <a:t>An object will “keep doing what it was doing” unless acted on by an unbalanced force.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n-GB" sz="3000" dirty="0" smtClean="0"/>
              <a:t>If the object was sitting still, it will remain stationary. If it was moving at a constant velocity, it will keep moving.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n-GB" sz="3000" dirty="0" smtClean="0"/>
              <a:t>It takes force to change the motion of an object.</a:t>
            </a:r>
            <a:endParaRPr lang="en-GB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4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References: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2000" dirty="0">
                <a:hlinkClick r:id="rId3"/>
              </a:rPr>
              <a:t>https://www.slideshare.net/wilsone/newtons-laws-of-motion-1949387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://www.slideshare.net/pvnkmrksk/newtons-laws-of-motion-2587754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://www.grc.nasa.gov/www/k-12/airplane/newton.html</a:t>
            </a:r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www.physics4kids.com/files/motion_laws.html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phet.colorado.edu/en/simulation/forces-and-motion-basics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www.youtube.com/watch?time_continue=370&amp;v=KvPF0cQUW7s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www.youtube.com/watch?v=NYVMlmL0BPQ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www.youtube.com/watch?v=3jVHQ8bECIs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8"/>
              </a:rPr>
              <a:t>https://</a:t>
            </a:r>
            <a:r>
              <a:rPr lang="en-US" sz="2000" dirty="0" smtClean="0">
                <a:hlinkClick r:id="rId8"/>
              </a:rPr>
              <a:t>www.youtube.com/watch?v=Ixf9ZyZaE9Q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GB" sz="3000" dirty="0" smtClean="0"/>
              <a:t>                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Sir Isaac Newton (1642 – 1727</a:t>
            </a:r>
            <a:r>
              <a:rPr lang="en-US" sz="3000" dirty="0" smtClean="0"/>
              <a:t>) was </a:t>
            </a:r>
            <a:r>
              <a:rPr lang="en-US" sz="3000" dirty="0"/>
              <a:t>an English mathematician, astronomer, theologian, author and </a:t>
            </a:r>
            <a:r>
              <a:rPr lang="en-US" sz="3000" b="1" u="sng" dirty="0" smtClean="0"/>
              <a:t>physicist</a:t>
            </a:r>
            <a:r>
              <a:rPr lang="en-US" sz="3000" dirty="0" smtClean="0"/>
              <a:t>. 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He is regarded </a:t>
            </a:r>
            <a:r>
              <a:rPr lang="en-US" sz="3000" dirty="0"/>
              <a:t>as one of the most </a:t>
            </a:r>
            <a:r>
              <a:rPr lang="en-US" sz="3000" dirty="0" smtClean="0"/>
              <a:t>                             influential </a:t>
            </a:r>
            <a:r>
              <a:rPr lang="en-US" sz="3000" dirty="0"/>
              <a:t>scientists of all time, </a:t>
            </a:r>
            <a:r>
              <a:rPr lang="en-US" sz="3000" dirty="0" smtClean="0"/>
              <a:t>                                           and </a:t>
            </a:r>
            <a:r>
              <a:rPr lang="en-US" sz="3000" dirty="0"/>
              <a:t>a key figure in the scientific </a:t>
            </a:r>
            <a:r>
              <a:rPr lang="en-US" sz="3000" dirty="0" smtClean="0"/>
              <a:t>                     revolution.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n-US" sz="3000" dirty="0" smtClean="0"/>
              <a:t>Newton </a:t>
            </a:r>
            <a:r>
              <a:rPr lang="en-US" sz="3000" dirty="0"/>
              <a:t>formulated the </a:t>
            </a:r>
            <a:r>
              <a:rPr lang="en-US" sz="3000" b="1" u="sng" dirty="0"/>
              <a:t>laws of motion </a:t>
            </a:r>
            <a:r>
              <a:rPr lang="en-US" sz="3000" dirty="0"/>
              <a:t>and </a:t>
            </a:r>
            <a:r>
              <a:rPr lang="en-US" sz="3000" b="1" u="sng" dirty="0"/>
              <a:t>universal </a:t>
            </a:r>
            <a:r>
              <a:rPr lang="en-US" sz="3000" b="1" u="sng" dirty="0" smtClean="0"/>
              <a:t>gravitation</a:t>
            </a:r>
            <a:r>
              <a:rPr lang="en-US" sz="3000" dirty="0" smtClean="0"/>
              <a:t>, which has </a:t>
            </a:r>
            <a:r>
              <a:rPr lang="en-US" sz="3000" dirty="0"/>
              <a:t>dominated scientists' view of the physical </a:t>
            </a:r>
            <a:r>
              <a:rPr lang="en-US" sz="3000" dirty="0" smtClean="0"/>
              <a:t>universe</a:t>
            </a:r>
            <a:r>
              <a:rPr lang="en-US" sz="3000" dirty="0"/>
              <a:t>. </a:t>
            </a:r>
            <a:r>
              <a:rPr lang="en-US" sz="3000" dirty="0" smtClean="0"/>
              <a:t>He worked </a:t>
            </a:r>
            <a:r>
              <a:rPr lang="en-US" sz="3000" dirty="0"/>
              <a:t>out the “three laws </a:t>
            </a:r>
            <a:r>
              <a:rPr lang="en-US" sz="3000" dirty="0" smtClean="0"/>
              <a:t>of motion</a:t>
            </a:r>
            <a:r>
              <a:rPr lang="en-US" sz="3000" dirty="0"/>
              <a:t>” governing the </a:t>
            </a:r>
            <a:r>
              <a:rPr lang="en-US" sz="3000" dirty="0" smtClean="0"/>
              <a:t>movement of </a:t>
            </a:r>
            <a:r>
              <a:rPr lang="en-US" sz="3000" dirty="0"/>
              <a:t>all objects at all times </a:t>
            </a:r>
            <a:r>
              <a:rPr lang="en-US" sz="3000" dirty="0" smtClean="0"/>
              <a:t>and </a:t>
            </a:r>
            <a:r>
              <a:rPr lang="en-US" sz="3000" dirty="0"/>
              <a:t>in </a:t>
            </a:r>
            <a:r>
              <a:rPr lang="en-US" sz="3000" dirty="0" smtClean="0"/>
              <a:t>all circumstances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84784"/>
            <a:ext cx="1781802" cy="2454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US" sz="3000" b="1" u="sng" dirty="0" smtClean="0"/>
              <a:t>Newton’s 1st Law: </a:t>
            </a:r>
            <a:r>
              <a:rPr lang="en-US" sz="3000" dirty="0" smtClean="0"/>
              <a:t>An </a:t>
            </a:r>
            <a:r>
              <a:rPr lang="en-US" sz="3000" dirty="0"/>
              <a:t>object at rest will stay at rest, and an object in motion will stay in motion at constant velocity, unless acted upon by an unbalanced </a:t>
            </a:r>
            <a:r>
              <a:rPr lang="en-US" sz="3000" dirty="0" smtClean="0"/>
              <a:t>force.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b="1" u="sng" dirty="0" smtClean="0"/>
              <a:t>Newton’s 2nd Law:</a:t>
            </a:r>
            <a:r>
              <a:rPr lang="en-US" sz="3000" b="1" dirty="0" smtClean="0"/>
              <a:t> </a:t>
            </a:r>
            <a:r>
              <a:rPr lang="en-US" sz="3000" dirty="0" smtClean="0"/>
              <a:t>Force </a:t>
            </a:r>
            <a:r>
              <a:rPr lang="en-US" sz="3000" dirty="0"/>
              <a:t>equals mass times acceleration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b="1" u="sng" dirty="0" smtClean="0"/>
              <a:t>Newton’s 3rd Law: </a:t>
            </a:r>
            <a:r>
              <a:rPr lang="en-US" sz="3000" dirty="0" smtClean="0"/>
              <a:t>For </a:t>
            </a:r>
            <a:r>
              <a:rPr lang="en-US" sz="3000" dirty="0"/>
              <a:t>every action there is an equal and opposite reaction</a:t>
            </a:r>
            <a:r>
              <a:rPr lang="en-US" sz="3000" dirty="0" smtClean="0"/>
              <a:t>.</a:t>
            </a:r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b="1" dirty="0" smtClean="0"/>
              <a:t>1st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 algn="ctr">
              <a:buNone/>
            </a:pPr>
            <a:endParaRPr lang="en-US" sz="3000" dirty="0"/>
          </a:p>
          <a:p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An </a:t>
            </a:r>
            <a:r>
              <a:rPr lang="en-US" sz="3000" i="1" dirty="0">
                <a:solidFill>
                  <a:schemeClr val="accent6">
                    <a:lumMod val="50000"/>
                  </a:schemeClr>
                </a:solidFill>
              </a:rPr>
              <a:t>object at rest will stay at rest, and an object in motion will stay in motion at constant velocity, unless acted upon by an unbalanced force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/>
              <a:t>Also known as the </a:t>
            </a:r>
            <a:r>
              <a:rPr lang="en-US" sz="3000" b="1" u="sng" dirty="0"/>
              <a:t>Law of </a:t>
            </a:r>
            <a:r>
              <a:rPr lang="en-US" sz="3000" b="1" u="sng" dirty="0" smtClean="0"/>
              <a:t>Inertia</a:t>
            </a:r>
            <a:r>
              <a:rPr lang="en-US" sz="3000" dirty="0" smtClean="0"/>
              <a:t>. Inertia </a:t>
            </a:r>
            <a:r>
              <a:rPr lang="en-US" sz="3000" dirty="0"/>
              <a:t>is the  tendency of an object to resist changes in its velocity: whether in motion or </a:t>
            </a:r>
            <a:r>
              <a:rPr lang="en-US" sz="3000" dirty="0" smtClean="0"/>
              <a:t>motionless.</a:t>
            </a:r>
          </a:p>
          <a:p>
            <a:endParaRPr lang="en-US" sz="3000" dirty="0"/>
          </a:p>
          <a:p>
            <a:r>
              <a:rPr lang="en-US" sz="3000" dirty="0"/>
              <a:t>Mass (not weight) </a:t>
            </a:r>
            <a:r>
              <a:rPr lang="en-US" sz="3000" dirty="0" smtClean="0"/>
              <a:t>is that quantity that is solely dependent</a:t>
            </a:r>
            <a:r>
              <a:rPr lang="en-US" sz="3000" dirty="0" smtClean="0"/>
              <a:t> upon </a:t>
            </a:r>
            <a:r>
              <a:rPr lang="en-US" sz="3000" smtClean="0"/>
              <a:t>the </a:t>
            </a:r>
            <a:r>
              <a:rPr lang="en-US" sz="3000" smtClean="0"/>
              <a:t>inertia </a:t>
            </a:r>
            <a:r>
              <a:rPr lang="en-US" sz="3000" dirty="0" smtClean="0"/>
              <a:t>of an object. The more inertia that an object has, the more mass that it has.</a:t>
            </a:r>
            <a:endParaRPr lang="en-US" sz="3000" dirty="0"/>
          </a:p>
          <a:p>
            <a:pPr marL="0" indent="0">
              <a:buNone/>
            </a:pPr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6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b="1" dirty="0" smtClean="0"/>
              <a:t>1st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u="sng" dirty="0" smtClean="0"/>
              <a:t>Example</a:t>
            </a:r>
            <a:r>
              <a:rPr lang="en-US" dirty="0" smtClean="0"/>
              <a:t>: This </a:t>
            </a:r>
            <a:r>
              <a:rPr lang="en-US" dirty="0"/>
              <a:t>golf ball would </a:t>
            </a:r>
            <a:r>
              <a:rPr lang="en-US" dirty="0" smtClean="0"/>
              <a:t>sit on the                      tee forever, unless an “unbalanced force”*                    acts on it. Once the golf ball is </a:t>
            </a:r>
            <a:r>
              <a:rPr lang="en-GB" dirty="0" smtClean="0"/>
              <a:t>in </a:t>
            </a:r>
            <a:r>
              <a:rPr lang="en-GB" dirty="0"/>
              <a:t>the air </a:t>
            </a:r>
            <a:r>
              <a:rPr lang="en-GB" dirty="0" smtClean="0"/>
              <a:t>                 after being hit</a:t>
            </a:r>
            <a:r>
              <a:rPr lang="en-US" dirty="0" smtClean="0"/>
              <a:t>, it </a:t>
            </a:r>
            <a:r>
              <a:rPr lang="en-US" dirty="0"/>
              <a:t>would never stop, unless </a:t>
            </a:r>
            <a:r>
              <a:rPr lang="en-US" dirty="0" smtClean="0"/>
              <a:t>an </a:t>
            </a:r>
            <a:r>
              <a:rPr lang="en-US" dirty="0"/>
              <a:t>unbalanced </a:t>
            </a:r>
            <a:r>
              <a:rPr lang="en-US" dirty="0" smtClean="0"/>
              <a:t>force acts on it again (gravity </a:t>
            </a:r>
            <a:r>
              <a:rPr lang="en-US" dirty="0"/>
              <a:t>and </a:t>
            </a:r>
            <a:r>
              <a:rPr lang="en-US" dirty="0" smtClean="0"/>
              <a:t>air, fluid </a:t>
            </a:r>
            <a:r>
              <a:rPr lang="en-US" dirty="0"/>
              <a:t>friction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GB" dirty="0" smtClean="0"/>
              <a:t>What is an </a:t>
            </a:r>
            <a:r>
              <a:rPr lang="en-US" dirty="0"/>
              <a:t>“unbalanced force</a:t>
            </a:r>
            <a:r>
              <a:rPr lang="en-US" dirty="0" smtClean="0"/>
              <a:t>”? </a:t>
            </a:r>
          </a:p>
          <a:p>
            <a:pPr lvl="1"/>
            <a:r>
              <a:rPr lang="en-GB" sz="2600" dirty="0" smtClean="0"/>
              <a:t>When </a:t>
            </a:r>
            <a:r>
              <a:rPr lang="en-GB" sz="2600" dirty="0"/>
              <a:t>balanced forces act on an object at rest, the object will not </a:t>
            </a:r>
            <a:r>
              <a:rPr lang="en-GB" sz="2600" dirty="0" smtClean="0"/>
              <a:t>move (if </a:t>
            </a:r>
            <a:r>
              <a:rPr lang="en-GB" sz="2600" dirty="0"/>
              <a:t>you push against a wall, the wall pushes back with an equal but opposite </a:t>
            </a:r>
            <a:r>
              <a:rPr lang="en-GB" sz="2600" dirty="0" smtClean="0"/>
              <a:t>force so neither </a:t>
            </a:r>
            <a:r>
              <a:rPr lang="en-GB" sz="2600" dirty="0"/>
              <a:t>you nor the wall will </a:t>
            </a:r>
            <a:r>
              <a:rPr lang="en-GB" sz="2600" dirty="0" smtClean="0"/>
              <a:t>move). </a:t>
            </a:r>
            <a:r>
              <a:rPr lang="en-GB" sz="2600" u="sng" dirty="0"/>
              <a:t>Forces that cause a change in the motion of an object are </a:t>
            </a:r>
            <a:r>
              <a:rPr lang="en-GB" sz="2600" u="sng" dirty="0" smtClean="0"/>
              <a:t>called “unbalanced forces”.</a:t>
            </a:r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3" descr="j033683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96752"/>
            <a:ext cx="1296144" cy="125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1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1st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u="sng" dirty="0" smtClean="0"/>
              <a:t>Example</a:t>
            </a:r>
            <a:r>
              <a:rPr lang="en-US" sz="3000" dirty="0"/>
              <a:t>: </a:t>
            </a:r>
            <a:r>
              <a:rPr lang="en-US" sz="3000" dirty="0" smtClean="0"/>
              <a:t>The law of inertia says that                                       objects (including </a:t>
            </a:r>
            <a:r>
              <a:rPr lang="en-US" sz="3000" dirty="0"/>
              <a:t>you) resist changes </a:t>
            </a:r>
            <a:r>
              <a:rPr lang="en-US" sz="3000" dirty="0" smtClean="0"/>
              <a:t>                              in their motion</a:t>
            </a:r>
            <a:r>
              <a:rPr lang="en-US" sz="3000" dirty="0"/>
              <a:t>. When </a:t>
            </a:r>
            <a:r>
              <a:rPr lang="en-US" sz="3000" dirty="0" smtClean="0"/>
              <a:t>the </a:t>
            </a:r>
            <a:r>
              <a:rPr lang="en-US" sz="3000" dirty="0"/>
              <a:t>car </a:t>
            </a:r>
            <a:r>
              <a:rPr lang="en-US" sz="3000" dirty="0" smtClean="0"/>
              <a:t>moving                                                    at 60 mph is </a:t>
            </a:r>
            <a:r>
              <a:rPr lang="en-US" sz="3000" dirty="0"/>
              <a:t>stopped by the </a:t>
            </a:r>
            <a:r>
              <a:rPr lang="en-US" sz="3000" dirty="0" smtClean="0"/>
              <a:t>obstacle                                                     in the road, your body keeps </a:t>
            </a:r>
            <a:r>
              <a:rPr lang="en-US" sz="3000" dirty="0"/>
              <a:t>moving at </a:t>
            </a:r>
            <a:r>
              <a:rPr lang="en-US" sz="3000" dirty="0" smtClean="0"/>
              <a:t>60 mph.</a:t>
            </a:r>
            <a:endParaRPr lang="en-US" sz="3000" dirty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166" y="1628800"/>
            <a:ext cx="2193600" cy="8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166" y="2636912"/>
            <a:ext cx="227164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8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1st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u="sng" dirty="0" smtClean="0"/>
              <a:t>Example</a:t>
            </a:r>
            <a:r>
              <a:rPr lang="en-US" sz="3000" dirty="0" smtClean="0"/>
              <a:t>: </a:t>
            </a:r>
            <a:r>
              <a:rPr lang="en-US" sz="3000" dirty="0"/>
              <a:t>A soccer ball is sitting at rest. </a:t>
            </a:r>
            <a:r>
              <a:rPr lang="en-US" sz="3000" dirty="0" smtClean="0"/>
              <a:t>                           It takes </a:t>
            </a:r>
            <a:r>
              <a:rPr lang="en-US" sz="3000" dirty="0"/>
              <a:t>an unbalanced force of a </a:t>
            </a:r>
            <a:r>
              <a:rPr lang="en-US" sz="3000" dirty="0" smtClean="0"/>
              <a:t>kick                      to </a:t>
            </a:r>
            <a:r>
              <a:rPr lang="en-US" sz="3000" dirty="0"/>
              <a:t>change its </a:t>
            </a:r>
            <a:r>
              <a:rPr lang="en-US" sz="3000" dirty="0" smtClean="0"/>
              <a:t>motion.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u="sng" dirty="0"/>
              <a:t>Example</a:t>
            </a:r>
            <a:r>
              <a:rPr lang="en-US" sz="3000" dirty="0"/>
              <a:t>: Two teams are playing tug of war. They are </a:t>
            </a:r>
            <a:r>
              <a:rPr lang="en-US" sz="3000" dirty="0" smtClean="0"/>
              <a:t>both applying equal </a:t>
            </a:r>
            <a:r>
              <a:rPr lang="en-US" sz="3000" dirty="0"/>
              <a:t>force on the rope in </a:t>
            </a:r>
            <a:r>
              <a:rPr lang="en-US" sz="3000" dirty="0" smtClean="0"/>
              <a:t>opposite directions</a:t>
            </a:r>
            <a:r>
              <a:rPr lang="en-US" sz="3000" dirty="0"/>
              <a:t>. This balanced force results in </a:t>
            </a:r>
            <a:r>
              <a:rPr lang="en-US" sz="3000" dirty="0" smtClean="0"/>
              <a:t>no change </a:t>
            </a:r>
            <a:r>
              <a:rPr lang="en-US" sz="3000" dirty="0"/>
              <a:t>of motion</a:t>
            </a:r>
            <a:r>
              <a:rPr lang="en-US" sz="3000" dirty="0" smtClean="0"/>
              <a:t>.</a:t>
            </a:r>
            <a:endParaRPr lang="en-US" sz="3000" dirty="0"/>
          </a:p>
          <a:p>
            <a:pPr marL="0" indent="0">
              <a:buNone/>
            </a:pPr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085184"/>
            <a:ext cx="4680520" cy="11791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484784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1st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You would have observed that </a:t>
            </a:r>
            <a:r>
              <a:rPr lang="en-US" sz="3000" dirty="0"/>
              <a:t>every day objects in motion </a:t>
            </a:r>
            <a:r>
              <a:rPr lang="en-US" sz="3000" dirty="0" smtClean="0"/>
              <a:t>slow </a:t>
            </a:r>
            <a:r>
              <a:rPr lang="en-US" sz="3000" dirty="0"/>
              <a:t>down </a:t>
            </a:r>
            <a:r>
              <a:rPr lang="en-US" sz="3000" dirty="0" smtClean="0"/>
              <a:t>until they become motionless, </a:t>
            </a:r>
            <a:r>
              <a:rPr lang="en-US" sz="3000" dirty="0"/>
              <a:t>seemingly without an outside </a:t>
            </a:r>
            <a:r>
              <a:rPr lang="en-US" sz="3000" dirty="0" smtClean="0"/>
              <a:t>force.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The truth is that there is a force that we </a:t>
            </a:r>
            <a:r>
              <a:rPr lang="en-US" sz="3000" dirty="0"/>
              <a:t>sometimes cannot </a:t>
            </a:r>
            <a:r>
              <a:rPr lang="en-US" sz="3000" dirty="0" smtClean="0"/>
              <a:t>see (i.e. friction) that slows these objects down until they become motionless.</a:t>
            </a: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000" b="1" dirty="0" smtClean="0"/>
              <a:t>1st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b="1" u="sng" dirty="0" smtClean="0"/>
              <a:t>Example:</a:t>
            </a:r>
            <a:r>
              <a:rPr lang="en-US" sz="3000" dirty="0" smtClean="0"/>
              <a:t> If you were to slide                                                            </a:t>
            </a:r>
            <a:r>
              <a:rPr lang="en-US" sz="3000" dirty="0"/>
              <a:t>a book across a table </a:t>
            </a:r>
            <a:r>
              <a:rPr lang="en-US" sz="3000" dirty="0" smtClean="0"/>
              <a:t>it                                                  would slide </a:t>
            </a:r>
            <a:r>
              <a:rPr lang="en-US" sz="3000" dirty="0"/>
              <a:t>to a rest position</a:t>
            </a:r>
            <a:r>
              <a:rPr lang="en-US" sz="3000" dirty="0" smtClean="0"/>
              <a:t>.                                                </a:t>
            </a:r>
            <a:r>
              <a:rPr lang="en-US" sz="3000" dirty="0"/>
              <a:t>The book comes to a rest </a:t>
            </a:r>
            <a:r>
              <a:rPr lang="en-US" sz="3000" dirty="0" smtClean="0"/>
              <a:t>                                                       because </a:t>
            </a:r>
            <a:r>
              <a:rPr lang="en-US" sz="3000" dirty="0"/>
              <a:t>of the presence of a </a:t>
            </a:r>
            <a:r>
              <a:rPr lang="en-US" sz="3000" dirty="0" smtClean="0"/>
              <a:t>                                             force (i.e. friction). In </a:t>
            </a:r>
            <a:r>
              <a:rPr lang="en-US" sz="3000" dirty="0"/>
              <a:t>the </a:t>
            </a:r>
            <a:r>
              <a:rPr lang="en-US" sz="3000" dirty="0" smtClean="0"/>
              <a:t>                                               absence </a:t>
            </a:r>
            <a:r>
              <a:rPr lang="en-US" sz="3000" dirty="0"/>
              <a:t>of a </a:t>
            </a:r>
            <a:r>
              <a:rPr lang="en-US" sz="3000" dirty="0" smtClean="0"/>
              <a:t>force </a:t>
            </a:r>
            <a:r>
              <a:rPr lang="en-US" sz="3000" dirty="0"/>
              <a:t>of friction, the book </a:t>
            </a:r>
            <a:r>
              <a:rPr lang="en-US" sz="3000" dirty="0" smtClean="0"/>
              <a:t>would                                                     </a:t>
            </a:r>
            <a:r>
              <a:rPr lang="en-US" sz="3000" dirty="0"/>
              <a:t>continue in motion with </a:t>
            </a:r>
            <a:r>
              <a:rPr lang="en-US" sz="3000" dirty="0" smtClean="0"/>
              <a:t>the same </a:t>
            </a:r>
            <a:r>
              <a:rPr lang="en-US" sz="3000" dirty="0"/>
              <a:t>speed and </a:t>
            </a:r>
            <a:r>
              <a:rPr lang="en-US" sz="3000" dirty="0" smtClean="0"/>
              <a:t>direction forever (</a:t>
            </a:r>
            <a:r>
              <a:rPr lang="en-US" sz="3000" dirty="0"/>
              <a:t>o</a:t>
            </a:r>
            <a:r>
              <a:rPr lang="en-US" sz="3000" dirty="0" smtClean="0"/>
              <a:t>r </a:t>
            </a:r>
            <a:r>
              <a:rPr lang="en-US" sz="3000" dirty="0"/>
              <a:t>at least to the end of the table </a:t>
            </a:r>
            <a:r>
              <a:rPr lang="en-US" sz="3000" dirty="0" smtClean="0"/>
              <a:t>top). 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268760"/>
            <a:ext cx="1739899" cy="261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818</Words>
  <Application>Microsoft Office PowerPoint</Application>
  <PresentationFormat>On-screen Show (4:3)</PresentationFormat>
  <Paragraphs>121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Course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Chris</cp:lastModifiedBy>
  <cp:revision>48</cp:revision>
  <dcterms:created xsi:type="dcterms:W3CDTF">2017-03-08T21:43:37Z</dcterms:created>
  <dcterms:modified xsi:type="dcterms:W3CDTF">2018-04-19T13:00:15Z</dcterms:modified>
</cp:coreProperties>
</file>